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337" r:id="rId2"/>
    <p:sldId id="325" r:id="rId3"/>
    <p:sldId id="334" r:id="rId4"/>
    <p:sldId id="326" r:id="rId5"/>
    <p:sldId id="260" r:id="rId6"/>
    <p:sldId id="276" r:id="rId7"/>
    <p:sldId id="277" r:id="rId8"/>
    <p:sldId id="279" r:id="rId9"/>
    <p:sldId id="291" r:id="rId10"/>
    <p:sldId id="292" r:id="rId11"/>
    <p:sldId id="288" r:id="rId12"/>
    <p:sldId id="289" r:id="rId13"/>
    <p:sldId id="328" r:id="rId14"/>
    <p:sldId id="313" r:id="rId15"/>
    <p:sldId id="333" r:id="rId16"/>
    <p:sldId id="318" r:id="rId17"/>
    <p:sldId id="330" r:id="rId18"/>
    <p:sldId id="332" r:id="rId19"/>
    <p:sldId id="321" r:id="rId20"/>
    <p:sldId id="272" r:id="rId21"/>
    <p:sldId id="329" r:id="rId22"/>
    <p:sldId id="336" r:id="rId23"/>
  </p:sldIdLst>
  <p:sldSz cx="12433300" cy="6985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932742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chemeClr val="accent5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F0"/>
          </a:solidFill>
        </a:fill>
      </a:tcStyle>
    </a:wholeTbl>
    <a:band2H>
      <a:tcTxStyle/>
      <a:tcStyle>
        <a:tcBdr/>
        <a:fill>
          <a:solidFill>
            <a:srgbClr val="E6EBF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CDED"/>
          </a:solidFill>
        </a:fill>
      </a:tcStyle>
    </a:wholeTbl>
    <a:band2H>
      <a:tcTxStyle/>
      <a:tcStyle>
        <a:tcBdr/>
        <a:fill>
          <a:solidFill>
            <a:srgbClr val="EAE7F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6CA"/>
          </a:solidFill>
        </a:fill>
      </a:tcStyle>
    </a:wholeTbl>
    <a:band2H>
      <a:tcTxStyle/>
      <a:tcStyle>
        <a:tcBdr/>
        <a:fill>
          <a:solidFill>
            <a:srgbClr val="FFF3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8E8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firstCol>
    <a:la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chemeClr val="accent5"/>
        </a:fontRef>
        <a:schemeClr val="accent5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25" autoAdjust="0"/>
    <p:restoredTop sz="85531" autoAdjust="0"/>
  </p:normalViewPr>
  <p:slideViewPr>
    <p:cSldViewPr snapToGrid="0">
      <p:cViewPr varScale="1">
        <p:scale>
          <a:sx n="56" d="100"/>
          <a:sy n="56" d="100"/>
        </p:scale>
        <p:origin x="13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23.png>
</file>

<file path=ppt/media/image24.png>
</file>

<file path=ppt/media/image25.jpg>
</file>

<file path=ppt/media/image26.png>
</file>

<file path=ppt/media/image27.jp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3" name="Shape 21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8" name="Shape 25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22992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8" name="Shape 3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 sz="2200" b="0" i="0" dirty="0">
              <a:effectLst/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32848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4537434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814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955608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943871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7668039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1800" dirty="0"/>
              <a:t>Cut</a:t>
            </a:r>
            <a:r>
              <a:rPr lang="en-US" sz="1800" baseline="0" dirty="0"/>
              <a:t> it out.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6343495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4822099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Shape 46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2" name="Shape 4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19949692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2625" y="1143000"/>
            <a:ext cx="5492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If you think, that a SQL Saturday is a nice possibility to learn from and network with fellow SQL Server enthusiasts FOR FREE,</a:t>
            </a:r>
          </a:p>
          <a:p>
            <a:r>
              <a:rPr lang="en-US" baseline="0" dirty="0"/>
              <a:t>I just ask you one thing: Visit the sponsor booths and chat with the sponsors! </a:t>
            </a:r>
          </a:p>
          <a:p>
            <a:r>
              <a:rPr lang="en-US" baseline="0" dirty="0"/>
              <a:t>They are covering the expenses for each and every of you, with is around EUR 60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1291E280-C2F9-4C8D-9E1B-BF59890B242F}" type="slidenum">
              <a:rPr lang="de-AT" smtClean="0"/>
              <a:t>22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79508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0" name="Shape 2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0233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0" name="Shape 2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32742">
              <a:lnSpc>
                <a:spcPct val="90000"/>
              </a:lnSpc>
              <a:spcBef>
                <a:spcPts val="300"/>
              </a:spcBef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0326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585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Community project, initially started out as Start-</a:t>
            </a:r>
            <a:r>
              <a:rPr lang="en-US" b="0" dirty="0" err="1"/>
              <a:t>SqlMigration</a:t>
            </a:r>
            <a:r>
              <a:rPr lang="en-US" b="0" dirty="0"/>
              <a:t> but has grown into a DBA’s best friend. </a:t>
            </a:r>
            <a:r>
              <a:rPr lang="en-US" b="0" dirty="0" err="1"/>
              <a:t>dbatools</a:t>
            </a:r>
            <a:r>
              <a:rPr lang="en-US" b="0" dirty="0"/>
              <a:t> currently sports 100 </a:t>
            </a:r>
            <a:r>
              <a:rPr lang="en-US" b="0" baseline="0" dirty="0"/>
              <a:t>commands.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baseline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How many of you have heard of </a:t>
            </a:r>
            <a:r>
              <a:rPr lang="en-US" b="0" baseline="0" dirty="0" err="1"/>
              <a:t>dbatools</a:t>
            </a:r>
            <a:r>
              <a:rPr lang="en-US" b="0" baseline="0" dirty="0"/>
              <a:t>? How many of you have used it? 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Started as a migration tool, so I</a:t>
            </a:r>
            <a:r>
              <a:rPr lang="en-US" b="0" baseline="0" dirty="0"/>
              <a:t> strived to support older environments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baseline="0" dirty="0"/>
              <a:t>No reliance on SQLPS, because we’ve got a history ;)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6897299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Gallery requires</a:t>
            </a:r>
            <a:r>
              <a:rPr lang="en-US" b="0" baseline="0" dirty="0"/>
              <a:t> admin access and is built into PowerShell v5. Other versions also support it with a bit of configuration.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endParaRPr lang="en-US" b="0" dirty="0"/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Download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Unzip</a:t>
            </a:r>
          </a:p>
          <a:p>
            <a:pPr lvl="1" indent="0" defTabSz="914400">
              <a:lnSpc>
                <a:spcPct val="100000"/>
              </a:lnSpc>
              <a:defRPr sz="1200" b="1"/>
            </a:pPr>
            <a:r>
              <a:rPr lang="en-US" b="0" dirty="0"/>
              <a:t>Import-Module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859933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0" name="Shape 3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 indent="0" defTabSz="914400">
              <a:lnSpc>
                <a:spcPct val="100000"/>
              </a:lnSpc>
              <a:defRPr sz="1200" b="1"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3036799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77825" y="685800"/>
            <a:ext cx="61023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175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1" cy="3839132"/>
          </a:xfrm>
          <a:prstGeom prst="rect">
            <a:avLst/>
          </a:prstGeom>
        </p:spPr>
        <p:txBody>
          <a:bodyPr lIns="91438" tIns="91438" rIns="91438" bIns="91438"/>
          <a:lstStyle>
            <a:lvl1pPr marL="342832" indent="-342832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4870" indent="-392035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7075" indent="-44568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5151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3706" indent="-495206" defTabSz="932563">
              <a:spcBef>
                <a:spcPts val="900"/>
              </a:spcBef>
              <a:buSzPct val="90000"/>
              <a:defRPr sz="39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5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47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0" name="Shape 10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sz="half" idx="1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31748" indent="-266090">
              <a:defRPr sz="3200"/>
            </a:lvl2pPr>
            <a:lvl3pPr marL="1241755" indent="-310438">
              <a:defRPr sz="3200"/>
            </a:lvl3pPr>
            <a:lvl4pPr marL="1769501" indent="-372526">
              <a:defRPr sz="3200"/>
            </a:lvl4pPr>
            <a:lvl5pPr marL="2235159" indent="-372526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6" name="Shape 116"/>
          <p:cNvSpPr>
            <a:spLocks noGrp="1"/>
          </p:cNvSpPr>
          <p:nvPr>
            <p:ph type="body" sz="quarter" idx="13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xfrm>
            <a:off x="856408" y="465667"/>
            <a:ext cx="4010064" cy="162983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25" name="Shape 125"/>
          <p:cNvSpPr>
            <a:spLocks noGrp="1"/>
          </p:cNvSpPr>
          <p:nvPr>
            <p:ph type="pic" sz="half" idx="13"/>
          </p:nvPr>
        </p:nvSpPr>
        <p:spPr>
          <a:xfrm>
            <a:off x="5285771" y="1005710"/>
            <a:ext cx="6294359" cy="4963878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856408" y="2095500"/>
            <a:ext cx="4010064" cy="3882174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65658">
              <a:buSzTx/>
              <a:buFontTx/>
              <a:buNone/>
              <a:defRPr sz="1600"/>
            </a:lvl2pPr>
            <a:lvl3pPr marL="0" indent="931316">
              <a:buSzTx/>
              <a:buFontTx/>
              <a:buNone/>
              <a:defRPr sz="1600"/>
            </a:lvl3pPr>
            <a:lvl4pPr marL="0" indent="1396975">
              <a:buSzTx/>
              <a:buFontTx/>
              <a:buNone/>
              <a:defRPr sz="1600"/>
            </a:lvl4pPr>
            <a:lvl5pPr marL="0" indent="1862633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Shape 12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hape 13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/>
          </p:cNvSpPr>
          <p:nvPr>
            <p:ph type="title"/>
          </p:nvPr>
        </p:nvSpPr>
        <p:spPr>
          <a:xfrm>
            <a:off x="8897580" y="371885"/>
            <a:ext cx="2680931" cy="591946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4" name="Shape 144"/>
          <p:cNvSpPr>
            <a:spLocks noGrp="1"/>
          </p:cNvSpPr>
          <p:nvPr>
            <p:ph type="body" idx="1"/>
          </p:nvPr>
        </p:nvSpPr>
        <p:spPr>
          <a:xfrm>
            <a:off x="854789" y="371885"/>
            <a:ext cx="7887376" cy="591946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/>
          </p:cNvSpPr>
          <p:nvPr>
            <p:ph type="body" idx="1"/>
          </p:nvPr>
        </p:nvSpPr>
        <p:spPr>
          <a:xfrm>
            <a:off x="274639" y="1212850"/>
            <a:ext cx="11887202" cy="3839133"/>
          </a:xfrm>
          <a:prstGeom prst="rect">
            <a:avLst/>
          </a:prstGeom>
        </p:spPr>
        <p:txBody>
          <a:bodyPr lIns="91438" tIns="91438" rIns="91438" bIns="91438"/>
          <a:lstStyle>
            <a:lvl1pPr marL="342400" indent="-342400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  <a:lvl2pPr marL="733945" indent="-391543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2pPr>
            <a:lvl3pPr marL="1015794" indent="-445125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3pPr>
            <a:lvl4pPr marL="1293521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4pPr>
            <a:lvl5pPr marL="1521788" indent="-494582" defTabSz="931388">
              <a:spcBef>
                <a:spcPts val="800"/>
              </a:spcBef>
              <a:buSzPct val="90000"/>
              <a:defRPr sz="3800">
                <a:solidFill>
                  <a:schemeClr val="accent5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917576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54" name="Shape 154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1334561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46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62" name="Shape 162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2" cy="1337753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1388">
              <a:defRPr sz="50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87" name="Shape 187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889565" cy="1334560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4700" spc="-102">
                <a:solidFill>
                  <a:schemeClr val="accent5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274320" y="292082"/>
            <a:ext cx="11887201" cy="1337752"/>
          </a:xfrm>
          <a:prstGeom prst="rect">
            <a:avLst/>
          </a:prstGeom>
        </p:spPr>
        <p:txBody>
          <a:bodyPr lIns="91438" tIns="91438" rIns="91438" bIns="91438" anchor="t"/>
          <a:lstStyle>
            <a:lvl1pPr defTabSz="932563"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46" name="Shape 46"/>
          <p:cNvSpPr>
            <a:spLocks noGrp="1"/>
          </p:cNvSpPr>
          <p:nvPr>
            <p:ph type="sldNum" sz="quarter" idx="2"/>
          </p:nvPr>
        </p:nvSpPr>
        <p:spPr>
          <a:xfrm>
            <a:off x="6009427" y="6288116"/>
            <a:ext cx="2901105" cy="371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554162" y="1143146"/>
            <a:ext cx="9324976" cy="2431816"/>
          </a:xfrm>
          <a:prstGeom prst="rect">
            <a:avLst/>
          </a:prstGeom>
        </p:spPr>
        <p:txBody>
          <a:bodyPr anchor="b"/>
          <a:lstStyle>
            <a:lvl1pPr algn="ctr"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/>
          </p:nvPr>
        </p:nvSpPr>
        <p:spPr>
          <a:xfrm>
            <a:off x="1554162" y="3668743"/>
            <a:ext cx="9324976" cy="168642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65658" algn="ctr">
              <a:buSzTx/>
              <a:buFontTx/>
              <a:buNone/>
              <a:defRPr sz="2400"/>
            </a:lvl2pPr>
            <a:lvl3pPr marL="0" indent="931316" algn="ctr">
              <a:buSzTx/>
              <a:buFontTx/>
              <a:buNone/>
              <a:defRPr sz="2400"/>
            </a:lvl3pPr>
            <a:lvl4pPr marL="0" indent="1396975" algn="ctr">
              <a:buSzTx/>
              <a:buFontTx/>
              <a:buNone/>
              <a:defRPr sz="2400"/>
            </a:lvl4pPr>
            <a:lvl5pPr marL="0" indent="1862633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848314" y="1741401"/>
            <a:ext cx="10723721" cy="2905566"/>
          </a:xfrm>
          <a:prstGeom prst="rect">
            <a:avLst/>
          </a:prstGeom>
        </p:spPr>
        <p:txBody>
          <a:bodyPr anchor="b"/>
          <a:lstStyle>
            <a:lvl1pPr>
              <a:defRPr sz="6100"/>
            </a:lvl1pPr>
          </a:lstStyle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quarter" idx="1"/>
          </p:nvPr>
        </p:nvSpPr>
        <p:spPr>
          <a:xfrm>
            <a:off x="848314" y="4674453"/>
            <a:ext cx="10723721" cy="152796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65658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31316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96975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62633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1" name="Shape 81"/>
          <p:cNvSpPr>
            <a:spLocks noGrp="1"/>
          </p:cNvSpPr>
          <p:nvPr>
            <p:ph type="body" sz="half" idx="1"/>
          </p:nvPr>
        </p:nvSpPr>
        <p:spPr>
          <a:xfrm>
            <a:off x="854789" y="1859433"/>
            <a:ext cx="5284154" cy="4431918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hape 8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/>
          </p:cNvSpPr>
          <p:nvPr>
            <p:ph type="title"/>
          </p:nvPr>
        </p:nvSpPr>
        <p:spPr>
          <a:xfrm>
            <a:off x="856408" y="371886"/>
            <a:ext cx="10723722" cy="1350112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xfrm>
            <a:off x="856408" y="1712295"/>
            <a:ext cx="5259870" cy="839171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1pPr>
            <a:lvl2pPr marL="0" indent="465658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2pPr>
            <a:lvl3pPr marL="0" indent="931316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3pPr>
            <a:lvl4pPr marL="0" indent="1396975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4pPr>
            <a:lvl5pPr marL="0" indent="1862633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hape 91"/>
          <p:cNvSpPr>
            <a:spLocks noGrp="1"/>
          </p:cNvSpPr>
          <p:nvPr>
            <p:ph type="body" sz="quarter" idx="13"/>
          </p:nvPr>
        </p:nvSpPr>
        <p:spPr>
          <a:xfrm>
            <a:off x="6294358" y="1712295"/>
            <a:ext cx="5285772" cy="839171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54789" y="371886"/>
            <a:ext cx="10723722" cy="1350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4789" y="1859433"/>
            <a:ext cx="10723722" cy="4431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304855" y="6525383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Segoe UI Semilight"/>
                <a:ea typeface="Segoe UI Semilight"/>
                <a:cs typeface="Segoe UI Semilight"/>
                <a:sym typeface="Segoe UI Semi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9" r:id="rId19"/>
  </p:sldLayoutIdLst>
  <p:transition spd="med"/>
  <p:txStyles>
    <p:titleStyle>
      <a:lvl1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31316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232829" marR="0" indent="-232829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737291" marR="0" indent="-271633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257277" marR="0" indent="-325960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759153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224811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690469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156127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621786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087444" marR="0" indent="-362178" algn="l" defTabSz="931316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1pPr>
      <a:lvl2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2pPr>
      <a:lvl3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3pPr>
      <a:lvl4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4pPr>
      <a:lvl5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5pPr>
      <a:lvl6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6pPr>
      <a:lvl7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7pPr>
      <a:lvl8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8pPr>
      <a:lvl9pPr marL="0" marR="0" indent="0" algn="r" defTabSz="932742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 Semi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hyperlink" Target="http://twitter.com/c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hyperlink" Target="http://linkedin.com/in/chrissylemaire" TargetMode="Externa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image" Target="../media/image31.png"/><Relationship Id="rId3" Type="http://schemas.openxmlformats.org/officeDocument/2006/relationships/image" Target="../media/image21.jpeg"/><Relationship Id="rId7" Type="http://schemas.openxmlformats.org/officeDocument/2006/relationships/image" Target="../media/image25.jp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6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5" Type="http://schemas.openxmlformats.org/officeDocument/2006/relationships/image" Target="../media/image33.png"/><Relationship Id="rId10" Type="http://schemas.openxmlformats.org/officeDocument/2006/relationships/image" Target="../media/image28.png"/><Relationship Id="rId4" Type="http://schemas.openxmlformats.org/officeDocument/2006/relationships/image" Target="../media/image22.jpg"/><Relationship Id="rId9" Type="http://schemas.openxmlformats.org/officeDocument/2006/relationships/image" Target="../media/image27.jpg"/><Relationship Id="rId1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www.realcajunrecipes.com/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blog.netnerds.ne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hyperlink" Target="http://linkedin.com/in/chrissylemaire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6.png"/><Relationship Id="rId9" Type="http://schemas.openxmlformats.org/officeDocument/2006/relationships/hyperlink" Target="http://twitter.com/cl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/>
          </p:cNvSpPr>
          <p:nvPr>
            <p:ph type="title"/>
          </p:nvPr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pPr algn="ctr"/>
            <a:r>
              <a:rPr lang="en-US" dirty="0"/>
              <a:t>PowerShell  </a:t>
            </a:r>
            <a:r>
              <a:rPr lang="en-US" dirty="0">
                <a:solidFill>
                  <a:srgbClr val="FF0000"/>
                </a:solidFill>
              </a:rPr>
              <a:t>❤</a:t>
            </a:r>
            <a:r>
              <a:rPr lang="en-US" dirty="0"/>
              <a:t> SQL Server</a:t>
            </a:r>
            <a:br>
              <a:rPr lang="en-US" dirty="0"/>
            </a:br>
            <a:r>
              <a:rPr lang="en-US" sz="3600" dirty="0"/>
              <a:t>Building the Modern DBA’s Toolset</a:t>
            </a:r>
            <a:endParaRPr sz="3600" dirty="0"/>
          </a:p>
        </p:txBody>
      </p:sp>
      <p:sp>
        <p:nvSpPr>
          <p:cNvPr id="4" name="Rectangle 3"/>
          <p:cNvSpPr/>
          <p:nvPr/>
        </p:nvSpPr>
        <p:spPr>
          <a:xfrm>
            <a:off x="4135385" y="5138696"/>
            <a:ext cx="35958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Presented by</a:t>
            </a:r>
          </a:p>
          <a:p>
            <a:pPr algn="ctr"/>
            <a:r>
              <a:rPr lang="en-US" dirty="0"/>
              <a:t>Chrissy </a:t>
            </a:r>
            <a:r>
              <a:rPr lang="en-US" dirty="0" err="1"/>
              <a:t>LeMaire</a:t>
            </a:r>
            <a:r>
              <a:rPr lang="en-US" dirty="0"/>
              <a:t> and Rob Sewell</a:t>
            </a:r>
          </a:p>
        </p:txBody>
      </p:sp>
      <p:pic>
        <p:nvPicPr>
          <p:cNvPr id="1026" name="Picture 2" descr="SQL PASS PowerShel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150" y="2153398"/>
            <a:ext cx="2333844" cy="2327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2949" y="2339942"/>
            <a:ext cx="2333359" cy="19868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0416" y="2331542"/>
            <a:ext cx="2197518" cy="199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263225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Support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pic>
        <p:nvPicPr>
          <p:cNvPr id="2" name="autocomplet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1992" y="1237675"/>
            <a:ext cx="11618085" cy="4344807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1369223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Start-</a:t>
            </a:r>
            <a:r>
              <a:rPr lang="en-US" dirty="0" err="1"/>
              <a:t>SqlMigration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pic>
        <p:nvPicPr>
          <p:cNvPr id="2" name="sharepoint-migr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8354" y="1092808"/>
            <a:ext cx="8752354" cy="5073828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360018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1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Start-</a:t>
            </a:r>
            <a:r>
              <a:rPr lang="en-US" dirty="0" err="1"/>
              <a:t>SqlMigration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pic>
        <p:nvPicPr>
          <p:cNvPr id="4" name="giph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90925" y="1749425"/>
            <a:ext cx="4400550" cy="3257550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032350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56"/>
          <p:cNvSpPr txBox="1">
            <a:spLocks/>
          </p:cNvSpPr>
          <p:nvPr/>
        </p:nvSpPr>
        <p:spPr>
          <a:xfrm>
            <a:off x="274736" y="636105"/>
            <a:ext cx="11883829" cy="1143267"/>
          </a:xfrm>
          <a:prstGeom prst="rect">
            <a:avLst/>
          </a:prstGeom>
        </p:spPr>
        <p:txBody>
          <a:bodyPr lIns="0" tIns="0" rIns="0" bIns="0" anchor="t">
            <a:normAutofit fontScale="97500"/>
          </a:bodyPr>
          <a:lstStyle>
            <a:lvl1pPr marL="0" marR="0" indent="0" algn="l" defTabSz="931388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ctr"/>
            <a:r>
              <a:rPr lang="en-US" sz="4000" dirty="0">
                <a:solidFill>
                  <a:schemeClr val="bg2"/>
                </a:solidFill>
              </a:rPr>
              <a:t>SQL Server Administration and Best Practices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736" y="4854892"/>
            <a:ext cx="11887202" cy="1337753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52905" y="2913498"/>
            <a:ext cx="17588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/>
              <a:t>demo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108" y="2165107"/>
            <a:ext cx="2197518" cy="1995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198355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dbareports.io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4098" name="Picture 2" descr="https://sqlbits.com/Gallery/Images/SpeakerPhotos/Rob_Sewell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8215" r="877"/>
          <a:stretch/>
        </p:blipFill>
        <p:spPr bwMode="auto">
          <a:xfrm>
            <a:off x="4376839" y="1854950"/>
            <a:ext cx="2421002" cy="2880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hape 451"/>
          <p:cNvSpPr txBox="1">
            <a:spLocks/>
          </p:cNvSpPr>
          <p:nvPr/>
        </p:nvSpPr>
        <p:spPr>
          <a:xfrm>
            <a:off x="3618950" y="5172309"/>
            <a:ext cx="3936781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ctr" hangingPunct="1"/>
            <a:r>
              <a:rPr lang="en-US" dirty="0"/>
              <a:t>Rob Sewell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310" y="441367"/>
            <a:ext cx="1910060" cy="1655386"/>
          </a:xfrm>
          <a:prstGeom prst="rect">
            <a:avLst/>
          </a:prstGeom>
        </p:spPr>
      </p:pic>
      <p:sp>
        <p:nvSpPr>
          <p:cNvPr id="9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10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879624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t>whoami</a:t>
            </a:r>
          </a:p>
        </p:txBody>
      </p:sp>
      <p:sp>
        <p:nvSpPr>
          <p:cNvPr id="264" name="Shape 264"/>
          <p:cNvSpPr/>
          <p:nvPr/>
        </p:nvSpPr>
        <p:spPr>
          <a:xfrm>
            <a:off x="1932402" y="4072875"/>
            <a:ext cx="2664300" cy="1296003"/>
          </a:xfrm>
          <a:prstGeom prst="rect">
            <a:avLst/>
          </a:prstGeom>
          <a:solidFill>
            <a:srgbClr val="19BFE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algn="ctr" defTabSz="914400">
              <a:defRPr sz="16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grpSp>
        <p:nvGrpSpPr>
          <p:cNvPr id="269" name="Group 269"/>
          <p:cNvGrpSpPr/>
          <p:nvPr/>
        </p:nvGrpSpPr>
        <p:grpSpPr>
          <a:xfrm>
            <a:off x="1913470" y="2560707"/>
            <a:ext cx="1378498" cy="1296003"/>
            <a:chOff x="0" y="0"/>
            <a:chExt cx="1378497" cy="1296001"/>
          </a:xfrm>
        </p:grpSpPr>
        <p:sp>
          <p:nvSpPr>
            <p:cNvPr id="265" name="Shape 265"/>
            <p:cNvSpPr/>
            <p:nvPr/>
          </p:nvSpPr>
          <p:spPr>
            <a:xfrm>
              <a:off x="-1" y="-1"/>
              <a:ext cx="1378499" cy="1296003"/>
            </a:xfrm>
            <a:prstGeom prst="rect">
              <a:avLst/>
            </a:prstGeom>
            <a:solidFill>
              <a:srgbClr val="107C10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1F497D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grpSp>
          <p:nvGrpSpPr>
            <p:cNvPr id="268" name="Group 268"/>
            <p:cNvGrpSpPr/>
            <p:nvPr/>
          </p:nvGrpSpPr>
          <p:grpSpPr>
            <a:xfrm>
              <a:off x="335326" y="315249"/>
              <a:ext cx="707847" cy="665503"/>
              <a:chOff x="0" y="0"/>
              <a:chExt cx="707845" cy="665502"/>
            </a:xfrm>
          </p:grpSpPr>
          <p:sp>
            <p:nvSpPr>
              <p:cNvPr id="266" name="Shape 266"/>
              <p:cNvSpPr/>
              <p:nvPr/>
            </p:nvSpPr>
            <p:spPr>
              <a:xfrm>
                <a:off x="0" y="-1"/>
                <a:ext cx="707846" cy="665503"/>
              </a:xfrm>
              <a:prstGeom prst="rect">
                <a:avLst/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46304" tIns="146304" rIns="146304" bIns="146304" numCol="1" anchor="t">
                <a:noAutofit/>
              </a:bodyPr>
              <a:lstStyle/>
              <a:p>
                <a:pPr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pic>
            <p:nvPicPr>
              <p:cNvPr id="267" name="image4.pn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-1"/>
                <a:ext cx="707846" cy="66550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272" name="Group 272"/>
          <p:cNvGrpSpPr/>
          <p:nvPr/>
        </p:nvGrpSpPr>
        <p:grpSpPr>
          <a:xfrm>
            <a:off x="2956640" y="2560706"/>
            <a:ext cx="2927616" cy="1296006"/>
            <a:chOff x="-263315" y="-2"/>
            <a:chExt cx="2927615" cy="1296005"/>
          </a:xfrm>
        </p:grpSpPr>
        <p:sp>
          <p:nvSpPr>
            <p:cNvPr id="270" name="Shape 270"/>
            <p:cNvSpPr/>
            <p:nvPr/>
          </p:nvSpPr>
          <p:spPr>
            <a:xfrm>
              <a:off x="-1" y="-2"/>
              <a:ext cx="2664300" cy="1296005"/>
            </a:xfrm>
            <a:prstGeom prst="rect">
              <a:avLst/>
            </a:prstGeom>
            <a:solidFill>
              <a:srgbClr val="107C10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 sz="16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-263315" y="324835"/>
              <a:ext cx="2927615" cy="6463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/>
                <a:t>Email:</a:t>
              </a:r>
              <a:br>
                <a:rPr/>
              </a:br>
              <a:r>
                <a:rPr lang="en-US"/>
                <a:t>mrrobsewell@outlook</a:t>
              </a:r>
              <a:r>
                <a:rPr/>
                <a:t>.com</a:t>
              </a:r>
              <a:endParaRPr dirty="0"/>
            </a:p>
          </p:txBody>
        </p:sp>
      </p:grpSp>
      <p:pic>
        <p:nvPicPr>
          <p:cNvPr id="273" name="image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82774" y="2560852"/>
            <a:ext cx="1296002" cy="1296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76" name="Group 276"/>
          <p:cNvGrpSpPr/>
          <p:nvPr/>
        </p:nvGrpSpPr>
        <p:grpSpPr>
          <a:xfrm>
            <a:off x="7478771" y="2560707"/>
            <a:ext cx="2664300" cy="1296005"/>
            <a:chOff x="0" y="-1"/>
            <a:chExt cx="2664299" cy="1296004"/>
          </a:xfrm>
        </p:grpSpPr>
        <p:sp>
          <p:nvSpPr>
            <p:cNvPr id="274" name="Shape 274"/>
            <p:cNvSpPr/>
            <p:nvPr/>
          </p:nvSpPr>
          <p:spPr>
            <a:xfrm>
              <a:off x="-1" y="-2"/>
              <a:ext cx="2664300" cy="1296005"/>
            </a:xfrm>
            <a:prstGeom prst="rect">
              <a:avLst/>
            </a:prstGeom>
            <a:solidFill>
              <a:srgbClr val="006699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-1" y="322879"/>
              <a:ext cx="2664300" cy="650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/>
                <a:t>Profile:</a:t>
              </a:r>
              <a:endParaRPr dirty="0">
                <a:solidFill>
                  <a:srgbClr val="000000"/>
                </a:solidFill>
                <a:latin typeface="Segoe UI Semilight"/>
                <a:ea typeface="Segoe UI Semilight"/>
                <a:cs typeface="Segoe UI Semilight"/>
                <a:sym typeface="Segoe UI Semilight"/>
              </a:endParaRPr>
            </a:p>
            <a:p>
              <a:pPr algn="ctr" defTabSz="914400">
                <a:defRPr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lang="en-US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rPr>
                <a:t>Rob Sewell</a:t>
              </a:r>
              <a:endParaRPr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5"/>
              </a:endParaRPr>
            </a:p>
          </p:txBody>
        </p:sp>
      </p:grpSp>
      <p:pic>
        <p:nvPicPr>
          <p:cNvPr id="277" name="image6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182774" y="4072875"/>
            <a:ext cx="1296002" cy="1296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80" name="Group 280"/>
          <p:cNvGrpSpPr/>
          <p:nvPr/>
        </p:nvGrpSpPr>
        <p:grpSpPr>
          <a:xfrm>
            <a:off x="7478771" y="4072874"/>
            <a:ext cx="2664302" cy="1296007"/>
            <a:chOff x="-1" y="-1"/>
            <a:chExt cx="2664301" cy="1296006"/>
          </a:xfrm>
        </p:grpSpPr>
        <p:sp>
          <p:nvSpPr>
            <p:cNvPr id="278" name="Shape 278"/>
            <p:cNvSpPr/>
            <p:nvPr/>
          </p:nvSpPr>
          <p:spPr>
            <a:xfrm>
              <a:off x="-1" y="-1"/>
              <a:ext cx="2664301" cy="1296006"/>
            </a:xfrm>
            <a:prstGeom prst="rect">
              <a:avLst/>
            </a:prstGeom>
            <a:solidFill>
              <a:srgbClr val="464543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-1" y="186337"/>
              <a:ext cx="2664301" cy="9233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/>
                <a:t>Tech:</a:t>
              </a:r>
              <a:endParaRPr dirty="0">
                <a:solidFill>
                  <a:srgbClr val="000000"/>
                </a:solidFill>
                <a:latin typeface="Segoe UI Semilight"/>
                <a:ea typeface="Segoe UI Semilight"/>
                <a:cs typeface="Segoe UI Semilight"/>
                <a:sym typeface="Segoe UI Semilight"/>
              </a:endParaRPr>
            </a:p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lang="en-US" dirty="0" err="1">
                  <a:uFill>
                    <a:solidFill>
                      <a:srgbClr val="FFFFFF"/>
                    </a:solidFill>
                  </a:uFill>
                </a:rPr>
                <a:t>sqldbawithabeard.com</a:t>
              </a:r>
              <a:br>
                <a:rPr lang="en-US" dirty="0">
                  <a:solidFill>
                    <a:schemeClr val="bg1"/>
                  </a:solidFill>
                  <a:uFill>
                    <a:solidFill>
                      <a:srgbClr val="FFFFFF"/>
                    </a:solidFill>
                  </a:uFill>
                </a:rPr>
              </a:br>
              <a:r>
                <a:rPr lang="en-US" dirty="0" err="1">
                  <a:solidFill>
                    <a:schemeClr val="bg1"/>
                  </a:solidFill>
                  <a:uFill>
                    <a:solidFill>
                      <a:srgbClr val="FFFFFF"/>
                    </a:solidFill>
                  </a:uFill>
                </a:rPr>
                <a:t>dbareports.io</a:t>
              </a:r>
              <a:endParaRPr lang="en-US" dirty="0">
                <a:uFill>
                  <a:solidFill>
                    <a:srgbClr val="FFFFFF"/>
                  </a:solidFill>
                </a:uFill>
              </a:endParaRPr>
            </a:p>
          </p:txBody>
        </p:sp>
      </p:grpSp>
      <p:grpSp>
        <p:nvGrpSpPr>
          <p:cNvPr id="283" name="Group 283"/>
          <p:cNvGrpSpPr/>
          <p:nvPr/>
        </p:nvGrpSpPr>
        <p:grpSpPr>
          <a:xfrm>
            <a:off x="3219953" y="4072873"/>
            <a:ext cx="2654877" cy="1296006"/>
            <a:chOff x="-1" y="-2"/>
            <a:chExt cx="2918191" cy="1296005"/>
          </a:xfrm>
        </p:grpSpPr>
        <p:sp>
          <p:nvSpPr>
            <p:cNvPr id="281" name="Shape 281"/>
            <p:cNvSpPr/>
            <p:nvPr/>
          </p:nvSpPr>
          <p:spPr>
            <a:xfrm>
              <a:off x="-1" y="-2"/>
              <a:ext cx="2918191" cy="1296005"/>
            </a:xfrm>
            <a:prstGeom prst="rect">
              <a:avLst/>
            </a:prstGeom>
            <a:solidFill>
              <a:srgbClr val="19BFE5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pPr>
              <a:r>
                <a:rPr lang="en-US" sz="2400" dirty="0">
                  <a:solidFill>
                    <a:schemeClr val="bg1"/>
                  </a:solidFill>
                </a:rPr>
                <a:t>@</a:t>
              </a:r>
              <a:r>
                <a:rPr lang="en-US" dirty="0" err="1">
                  <a:solidFill>
                    <a:schemeClr val="bg1"/>
                  </a:solidFill>
                </a:rPr>
                <a:t>sqldbawithbeard</a:t>
              </a:r>
              <a:endParaRPr dirty="0">
                <a:solidFill>
                  <a:schemeClr val="bg1"/>
                </a:solidFill>
              </a:endParaRPr>
            </a:p>
          </p:txBody>
        </p:sp>
        <p:sp>
          <p:nvSpPr>
            <p:cNvPr id="282" name="Shape 282"/>
            <p:cNvSpPr/>
            <p:nvPr/>
          </p:nvSpPr>
          <p:spPr>
            <a:xfrm>
              <a:off x="-1" y="418129"/>
              <a:ext cx="2918191" cy="4597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 defTabSz="914400">
                <a:defRPr sz="2400" u="sng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Segoe UI Light"/>
                  <a:ea typeface="Segoe UI Light"/>
                  <a:cs typeface="Segoe UI Light"/>
                  <a:sym typeface="Segoe UI Light"/>
                  <a:hlinkClick r:id="rId7"/>
                </a:defRPr>
              </a:lvl1pPr>
            </a:lstStyle>
            <a:p>
              <a:pPr>
                <a:defRPr u="none">
                  <a:uFillTx/>
                </a:defRPr>
              </a:pPr>
              <a:endParaRPr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hlinkClick r:id="rId7"/>
              </a:endParaRPr>
            </a:p>
          </p:txBody>
        </p:sp>
      </p:grpSp>
      <p:pic>
        <p:nvPicPr>
          <p:cNvPr id="284" name="image7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2067972" y="4072875"/>
            <a:ext cx="1296003" cy="1296002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Shape 285"/>
          <p:cNvSpPr/>
          <p:nvPr/>
        </p:nvSpPr>
        <p:spPr>
          <a:xfrm>
            <a:off x="1932402" y="1317506"/>
            <a:ext cx="7920882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15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Rob Sewell</a:t>
            </a:r>
            <a:endParaRPr dirty="0">
              <a:solidFill>
                <a:srgbClr val="000000"/>
              </a:solidFill>
            </a:endParaRPr>
          </a:p>
          <a:p>
            <a:pPr algn="ctr">
              <a:defRPr sz="15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PowerShell, Azure, Automation and SQL (</a:t>
            </a:r>
            <a:r>
              <a:rPr lang="en-US" dirty="0" err="1"/>
              <a:t>PaaS</a:t>
            </a:r>
            <a:r>
              <a:rPr lang="en-US" dirty="0"/>
              <a:t> </a:t>
            </a:r>
            <a:r>
              <a:rPr lang="en-US" dirty="0" err="1"/>
              <a:t>Geddit</a:t>
            </a:r>
            <a:r>
              <a:rPr lang="en-US" dirty="0"/>
              <a:t> ? </a:t>
            </a:r>
            <a:r>
              <a:rPr lang="en-US">
                <a:sym typeface="Wingdings"/>
              </a:rPr>
              <a:t> )</a:t>
            </a:r>
            <a:endParaRPr dirty="0"/>
          </a:p>
        </p:txBody>
      </p:sp>
      <p:sp>
        <p:nvSpPr>
          <p:cNvPr id="28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29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8983985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dbareports.io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2705" y="1265986"/>
            <a:ext cx="8979903" cy="4770573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6607092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Join us! - dbatools.io/slack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011" y="1211549"/>
            <a:ext cx="9773283" cy="4806663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6205823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Join us! – 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sqlcollaboratve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440" y="1139325"/>
            <a:ext cx="8833445" cy="5099934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0456146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Community got us </a:t>
            </a:r>
            <a:r>
              <a:rPr lang="en-US" dirty="0" err="1"/>
              <a:t>feelin</a:t>
            </a:r>
            <a:r>
              <a:rPr lang="en-US" dirty="0"/>
              <a:t>’ like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36556" y="1013978"/>
            <a:ext cx="11160194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3200" dirty="0"/>
          </a:p>
        </p:txBody>
      </p:sp>
      <p:pic>
        <p:nvPicPr>
          <p:cNvPr id="2" name="w7Fzhb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0657" y="1468632"/>
            <a:ext cx="6781800" cy="3810000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5462939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>
            <a:normAutofit fontScale="90000"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-</a:t>
            </a:r>
            <a:r>
              <a:rPr lang="en-US" dirty="0" err="1"/>
              <a:t>WhatIf</a:t>
            </a:r>
            <a:br>
              <a:rPr lang="en-US" dirty="0"/>
            </a:br>
            <a:r>
              <a:rPr lang="en-US" sz="2400" dirty="0"/>
              <a:t>SQL Server Migrations went more like this</a:t>
            </a:r>
            <a:r>
              <a:rPr lang="is-IS" sz="2400" dirty="0"/>
              <a:t>…</a:t>
            </a:r>
            <a:endParaRPr sz="2400" dirty="0"/>
          </a:p>
        </p:txBody>
      </p:sp>
      <p:sp>
        <p:nvSpPr>
          <p:cNvPr id="3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3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  <p:pic>
        <p:nvPicPr>
          <p:cNvPr id="41" name="start-sqlmigration-export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715893" y="1223157"/>
            <a:ext cx="6831869" cy="505632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9998646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t>Review</a:t>
            </a:r>
          </a:p>
        </p:txBody>
      </p:sp>
      <p:sp>
        <p:nvSpPr>
          <p:cNvPr id="460" name="Shape 460"/>
          <p:cNvSpPr/>
          <p:nvPr/>
        </p:nvSpPr>
        <p:spPr>
          <a:xfrm>
            <a:off x="266248" y="1073560"/>
            <a:ext cx="11160194" cy="45289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342832" indent="-342832" defTabSz="932563">
              <a:lnSpc>
                <a:spcPct val="90000"/>
              </a:lnSpc>
              <a:spcBef>
                <a:spcPts val="900"/>
              </a:spcBef>
              <a:buSzPct val="90000"/>
              <a:buFont typeface="Arial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PowerShell is a DBA’s best friend</a:t>
            </a:r>
            <a:br>
              <a:rPr lang="en-US" dirty="0"/>
            </a:br>
            <a:r>
              <a:rPr lang="en-US" dirty="0"/>
              <a:t>     Migrations</a:t>
            </a:r>
            <a:br>
              <a:rPr lang="en-US" dirty="0"/>
            </a:br>
            <a:r>
              <a:rPr lang="en-US" dirty="0"/>
              <a:t>     Best Practices</a:t>
            </a:r>
            <a:br>
              <a:rPr lang="en-US" dirty="0"/>
            </a:br>
            <a:r>
              <a:rPr lang="en-US" dirty="0"/>
              <a:t>     Reporting</a:t>
            </a:r>
            <a:endParaRPr dirty="0"/>
          </a:p>
          <a:p>
            <a:pPr marL="342832" indent="-342832" defTabSz="932563">
              <a:lnSpc>
                <a:spcPct val="90000"/>
              </a:lnSpc>
              <a:spcBef>
                <a:spcPts val="900"/>
              </a:spcBef>
              <a:buSzPct val="90000"/>
              <a:buFont typeface="Arial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dirty="0"/>
              <a:t>Join us!</a:t>
            </a:r>
            <a:br>
              <a:rPr lang="en-US" dirty="0"/>
            </a:br>
            <a:r>
              <a:rPr lang="en-US" dirty="0"/>
              <a:t>    dbatools.io/slack</a:t>
            </a:r>
            <a:br>
              <a:rPr lang="en-US" dirty="0"/>
            </a:br>
            <a:r>
              <a:rPr lang="en-US" dirty="0"/>
              <a:t>    #</a:t>
            </a:r>
            <a:r>
              <a:rPr lang="en-US" dirty="0" err="1"/>
              <a:t>dbatools</a:t>
            </a:r>
            <a:br>
              <a:rPr lang="en-US" dirty="0"/>
            </a:br>
            <a:r>
              <a:rPr lang="en-US" dirty="0"/>
              <a:t>    #</a:t>
            </a:r>
            <a:r>
              <a:rPr lang="en-US" dirty="0" err="1"/>
              <a:t>dbareports</a:t>
            </a:r>
            <a:endParaRPr lang="en-US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How to Get-Help</a:t>
            </a:r>
            <a:endParaRPr dirty="0"/>
          </a:p>
        </p:txBody>
      </p:sp>
      <p:sp>
        <p:nvSpPr>
          <p:cNvPr id="460" name="Shape 460"/>
          <p:cNvSpPr/>
          <p:nvPr/>
        </p:nvSpPr>
        <p:spPr>
          <a:xfrm>
            <a:off x="266249" y="1374679"/>
            <a:ext cx="11160194" cy="4658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/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within each command</a:t>
            </a:r>
            <a:br>
              <a:rPr lang="en-US" sz="3200" dirty="0"/>
            </a:br>
            <a:r>
              <a:rPr lang="en-US" sz="3200" dirty="0"/>
              <a:t>     Get-Help Start-</a:t>
            </a:r>
            <a:r>
              <a:rPr lang="en-US" sz="3200" dirty="0" err="1"/>
              <a:t>SqlMigration</a:t>
            </a:r>
            <a:r>
              <a:rPr lang="en-US" sz="3200" dirty="0"/>
              <a:t> –Detailed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Extensive documentation on dbatools.io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dbatools.io/Start-</a:t>
            </a:r>
            <a:r>
              <a:rPr lang="en-US" sz="3200" dirty="0" err="1"/>
              <a:t>SqlMigration</a:t>
            </a:r>
            <a:endParaRPr lang="en-US" sz="3200" dirty="0"/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dbatools.io/Repair-</a:t>
            </a:r>
            <a:r>
              <a:rPr lang="en-US" sz="3200" dirty="0" err="1"/>
              <a:t>SqlOrphanUser</a:t>
            </a:r>
            <a:br>
              <a:rPr lang="en-US" sz="3200" dirty="0"/>
            </a:br>
            <a:endParaRPr lang="en-US" sz="3200" dirty="0"/>
          </a:p>
          <a:p>
            <a:pPr marL="571500" indent="-571500" defTabSz="932563">
              <a:lnSpc>
                <a:spcPct val="90000"/>
              </a:lnSpc>
              <a:spcBef>
                <a:spcPts val="900"/>
              </a:spcBef>
              <a:buSzPct val="90000"/>
              <a:buFont typeface="Arial" panose="020B0604020202020204" pitchFamily="34" charset="0"/>
              <a:buChar char="•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Some commands have videos</a:t>
            </a:r>
          </a:p>
          <a:p>
            <a:pPr defTabSz="932563">
              <a:lnSpc>
                <a:spcPct val="90000"/>
              </a:lnSpc>
              <a:spcBef>
                <a:spcPts val="900"/>
              </a:spcBef>
              <a:buSzPct val="90000"/>
              <a:defRPr sz="39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dirty="0"/>
              <a:t>         dbatools.io/</a:t>
            </a:r>
            <a:r>
              <a:rPr lang="en-US" sz="3200" dirty="0" err="1"/>
              <a:t>youtube</a:t>
            </a:r>
            <a:endParaRPr lang="en-US" sz="3200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324174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Our</a:t>
            </a:r>
            <a:r>
              <a:rPr lang="de-AT" dirty="0"/>
              <a:t> Sponsors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85747" y="1493276"/>
            <a:ext cx="3219572" cy="67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03589" y="1430412"/>
            <a:ext cx="1166767" cy="9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64361" y="5963185"/>
            <a:ext cx="1176616" cy="392206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3899" y="2629343"/>
            <a:ext cx="1983230" cy="80576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96796" y="4065917"/>
            <a:ext cx="1723388" cy="503982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94504" y="3812525"/>
            <a:ext cx="1801144" cy="1080687"/>
          </a:xfrm>
          <a:prstGeom prst="rect">
            <a:avLst/>
          </a:prstGeom>
        </p:spPr>
      </p:pic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9"/>
          <a:srcRect t="26626" b="25521"/>
          <a:stretch/>
        </p:blipFill>
        <p:spPr>
          <a:xfrm>
            <a:off x="4966293" y="5063364"/>
            <a:ext cx="2500714" cy="701071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473464" y="5901505"/>
            <a:ext cx="1013509" cy="515564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55118" y="5907576"/>
            <a:ext cx="1397000" cy="503424"/>
          </a:xfrm>
          <a:prstGeom prst="rect">
            <a:avLst/>
          </a:prstGeom>
        </p:spPr>
      </p:pic>
      <p:pic>
        <p:nvPicPr>
          <p:cNvPr id="22" name="Grafik 21"/>
          <p:cNvPicPr>
            <a:picLocks noChangeAspect="1"/>
          </p:cNvPicPr>
          <p:nvPr/>
        </p:nvPicPr>
        <p:blipFill rotWithShape="1">
          <a:blip r:embed="rId12"/>
          <a:srcRect l="9094" t="26448" r="7271" b="25330"/>
          <a:stretch/>
        </p:blipFill>
        <p:spPr>
          <a:xfrm>
            <a:off x="2409141" y="2544563"/>
            <a:ext cx="3112512" cy="975324"/>
          </a:xfrm>
          <a:prstGeom prst="rect">
            <a:avLst/>
          </a:prstGeom>
        </p:spPr>
      </p:pic>
      <p:pic>
        <p:nvPicPr>
          <p:cNvPr id="25" name="Grafik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02326" y="3866652"/>
            <a:ext cx="2391966" cy="908947"/>
          </a:xfrm>
          <a:prstGeom prst="rect">
            <a:avLst/>
          </a:prstGeom>
        </p:spPr>
      </p:pic>
      <p:pic>
        <p:nvPicPr>
          <p:cNvPr id="26" name="Grafik 25"/>
          <p:cNvPicPr>
            <a:picLocks noChangeAspect="1"/>
          </p:cNvPicPr>
          <p:nvPr/>
        </p:nvPicPr>
        <p:blipFill rotWithShape="1">
          <a:blip r:embed="rId14"/>
          <a:srcRect t="22664" b="22663"/>
          <a:stretch/>
        </p:blipFill>
        <p:spPr>
          <a:xfrm>
            <a:off x="4009121" y="5901506"/>
            <a:ext cx="1796199" cy="51556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66241" y="3622142"/>
            <a:ext cx="1060593" cy="13603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728914" y="4175651"/>
            <a:ext cx="2428256" cy="253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7769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6" name="Group 256"/>
          <p:cNvGrpSpPr/>
          <p:nvPr/>
        </p:nvGrpSpPr>
        <p:grpSpPr>
          <a:xfrm>
            <a:off x="1900576" y="1888189"/>
            <a:ext cx="8208772" cy="2034806"/>
            <a:chOff x="-1" y="0"/>
            <a:chExt cx="8208771" cy="2034805"/>
          </a:xfrm>
        </p:grpSpPr>
        <p:sp>
          <p:nvSpPr>
            <p:cNvPr id="225" name="Shape 225"/>
            <p:cNvSpPr/>
            <p:nvPr/>
          </p:nvSpPr>
          <p:spPr>
            <a:xfrm>
              <a:off x="372029" y="0"/>
              <a:ext cx="574176" cy="3708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t>Who</a:t>
              </a:r>
            </a:p>
          </p:txBody>
        </p:sp>
        <p:sp>
          <p:nvSpPr>
            <p:cNvPr id="226" name="Shape 226"/>
            <p:cNvSpPr/>
            <p:nvPr/>
          </p:nvSpPr>
          <p:spPr>
            <a:xfrm>
              <a:off x="2665573" y="0"/>
              <a:ext cx="1459691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Requirements</a:t>
              </a:r>
              <a:endParaRPr dirty="0"/>
            </a:p>
          </p:txBody>
        </p:sp>
        <p:sp>
          <p:nvSpPr>
            <p:cNvPr id="227" name="Shape 227"/>
            <p:cNvSpPr/>
            <p:nvPr/>
          </p:nvSpPr>
          <p:spPr>
            <a:xfrm>
              <a:off x="7003312" y="1665477"/>
              <a:ext cx="1151914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Questions</a:t>
              </a:r>
              <a:r>
                <a:rPr dirty="0"/>
                <a:t>!</a:t>
              </a:r>
            </a:p>
          </p:txBody>
        </p:sp>
        <p:sp>
          <p:nvSpPr>
            <p:cNvPr id="228" name="Shape 228"/>
            <p:cNvSpPr/>
            <p:nvPr/>
          </p:nvSpPr>
          <p:spPr>
            <a:xfrm>
              <a:off x="1542681" y="1665477"/>
              <a:ext cx="1010850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Overview</a:t>
              </a:r>
              <a:endParaRPr dirty="0"/>
            </a:p>
          </p:txBody>
        </p:sp>
        <p:sp>
          <p:nvSpPr>
            <p:cNvPr id="229" name="Shape 229"/>
            <p:cNvSpPr/>
            <p:nvPr/>
          </p:nvSpPr>
          <p:spPr>
            <a:xfrm>
              <a:off x="4475073" y="1665477"/>
              <a:ext cx="662998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/>
                <a:t>Install</a:t>
              </a:r>
              <a:endParaRPr dirty="0"/>
            </a:p>
          </p:txBody>
        </p:sp>
        <p:sp>
          <p:nvSpPr>
            <p:cNvPr id="230" name="Shape 230"/>
            <p:cNvSpPr/>
            <p:nvPr/>
          </p:nvSpPr>
          <p:spPr>
            <a:xfrm>
              <a:off x="5487573" y="0"/>
              <a:ext cx="1350687" cy="36932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45718" tIns="45718" rIns="45718" bIns="45718" numCol="1" anchor="t">
              <a:spAutoFit/>
            </a:bodyPr>
            <a:lstStyle>
              <a:lvl1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lvl1pPr>
            </a:lstStyle>
            <a:p>
              <a:r>
                <a:rPr lang="en-US" dirty="0" err="1"/>
                <a:t>Hella</a:t>
              </a:r>
              <a:r>
                <a:rPr lang="en-US" dirty="0"/>
                <a:t> Demos</a:t>
              </a:r>
              <a:endParaRPr dirty="0"/>
            </a:p>
          </p:txBody>
        </p:sp>
        <p:sp>
          <p:nvSpPr>
            <p:cNvPr id="232" name="Shape 232"/>
            <p:cNvSpPr/>
            <p:nvPr/>
          </p:nvSpPr>
          <p:spPr>
            <a:xfrm>
              <a:off x="-1" y="396723"/>
              <a:ext cx="1296002" cy="1296148"/>
            </a:xfrm>
            <a:prstGeom prst="rect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1F497D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382553" y="396723"/>
              <a:ext cx="1296003" cy="1296148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2765107" y="396723"/>
              <a:ext cx="1296003" cy="1296148"/>
            </a:xfrm>
            <a:prstGeom prst="rect">
              <a:avLst/>
            </a:prstGeom>
            <a:solidFill>
              <a:srgbClr val="009F3C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4147661" y="396723"/>
              <a:ext cx="1296003" cy="1296148"/>
            </a:xfrm>
            <a:prstGeom prst="rect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5530215" y="396723"/>
              <a:ext cx="1296002" cy="1296148"/>
            </a:xfrm>
            <a:prstGeom prst="rect">
              <a:avLst/>
            </a:prstGeom>
            <a:solidFill>
              <a:srgbClr val="00188F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6912767" y="396723"/>
              <a:ext cx="1296003" cy="1296148"/>
            </a:xfrm>
            <a:prstGeom prst="rect">
              <a:avLst/>
            </a:prstGeom>
            <a:solidFill>
              <a:srgbClr val="A80000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1F497D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grpSp>
          <p:nvGrpSpPr>
            <p:cNvPr id="240" name="Group 240"/>
            <p:cNvGrpSpPr/>
            <p:nvPr/>
          </p:nvGrpSpPr>
          <p:grpSpPr>
            <a:xfrm>
              <a:off x="287949" y="684746"/>
              <a:ext cx="720066" cy="720066"/>
              <a:chOff x="-10" y="-10"/>
              <a:chExt cx="720064" cy="720065"/>
            </a:xfrm>
          </p:grpSpPr>
          <p:sp>
            <p:nvSpPr>
              <p:cNvPr id="238" name="Shape 238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39" name="Shape 239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1</a:t>
                </a:r>
              </a:p>
            </p:txBody>
          </p:sp>
        </p:grpSp>
        <p:grpSp>
          <p:nvGrpSpPr>
            <p:cNvPr id="243" name="Group 243"/>
            <p:cNvGrpSpPr/>
            <p:nvPr/>
          </p:nvGrpSpPr>
          <p:grpSpPr>
            <a:xfrm>
              <a:off x="1669557" y="684746"/>
              <a:ext cx="720066" cy="720066"/>
              <a:chOff x="-10" y="-10"/>
              <a:chExt cx="720064" cy="720065"/>
            </a:xfrm>
          </p:grpSpPr>
          <p:sp>
            <p:nvSpPr>
              <p:cNvPr id="241" name="Shape 241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2</a:t>
                </a:r>
              </a:p>
            </p:txBody>
          </p:sp>
        </p:grpSp>
        <p:grpSp>
          <p:nvGrpSpPr>
            <p:cNvPr id="246" name="Group 246"/>
            <p:cNvGrpSpPr/>
            <p:nvPr/>
          </p:nvGrpSpPr>
          <p:grpSpPr>
            <a:xfrm>
              <a:off x="3053058" y="684746"/>
              <a:ext cx="720065" cy="720066"/>
              <a:chOff x="-10" y="-10"/>
              <a:chExt cx="720064" cy="720065"/>
            </a:xfrm>
          </p:grpSpPr>
          <p:sp>
            <p:nvSpPr>
              <p:cNvPr id="244" name="Shape 244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3</a:t>
                </a:r>
              </a:p>
            </p:txBody>
          </p:sp>
        </p:grpSp>
        <p:grpSp>
          <p:nvGrpSpPr>
            <p:cNvPr id="249" name="Group 249"/>
            <p:cNvGrpSpPr/>
            <p:nvPr/>
          </p:nvGrpSpPr>
          <p:grpSpPr>
            <a:xfrm>
              <a:off x="4435612" y="684746"/>
              <a:ext cx="720065" cy="720066"/>
              <a:chOff x="-10" y="-10"/>
              <a:chExt cx="720064" cy="720065"/>
            </a:xfrm>
          </p:grpSpPr>
          <p:sp>
            <p:nvSpPr>
              <p:cNvPr id="247" name="Shape 247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4</a:t>
                </a:r>
              </a:p>
            </p:txBody>
          </p:sp>
        </p:grpSp>
        <p:grpSp>
          <p:nvGrpSpPr>
            <p:cNvPr id="252" name="Group 252"/>
            <p:cNvGrpSpPr/>
            <p:nvPr/>
          </p:nvGrpSpPr>
          <p:grpSpPr>
            <a:xfrm>
              <a:off x="5818166" y="684746"/>
              <a:ext cx="720066" cy="720066"/>
              <a:chOff x="-10" y="-10"/>
              <a:chExt cx="720064" cy="720065"/>
            </a:xfrm>
          </p:grpSpPr>
          <p:sp>
            <p:nvSpPr>
              <p:cNvPr id="250" name="Shape 250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5</a:t>
                </a:r>
              </a:p>
            </p:txBody>
          </p:sp>
        </p:grpSp>
        <p:grpSp>
          <p:nvGrpSpPr>
            <p:cNvPr id="255" name="Group 255"/>
            <p:cNvGrpSpPr/>
            <p:nvPr/>
          </p:nvGrpSpPr>
          <p:grpSpPr>
            <a:xfrm>
              <a:off x="7200717" y="684746"/>
              <a:ext cx="720066" cy="720066"/>
              <a:chOff x="-10" y="-10"/>
              <a:chExt cx="720064" cy="720065"/>
            </a:xfrm>
          </p:grpSpPr>
          <p:sp>
            <p:nvSpPr>
              <p:cNvPr id="253" name="Shape 253"/>
              <p:cNvSpPr/>
              <p:nvPr/>
            </p:nvSpPr>
            <p:spPr>
              <a:xfrm>
                <a:off x="-11" y="-11"/>
                <a:ext cx="720066" cy="720067"/>
              </a:xfrm>
              <a:prstGeom prst="ellipse">
                <a:avLst/>
              </a:prstGeom>
              <a:noFill/>
              <a:ln w="25400" cap="flat">
                <a:solidFill>
                  <a:srgbClr val="FFFFFF"/>
                </a:solidFill>
                <a:prstDash val="solid"/>
                <a:bevel/>
              </a:ln>
              <a:effectLst/>
            </p:spPr>
            <p:txBody>
              <a:bodyPr wrap="square" lIns="146304" tIns="146304" rIns="146304" bIns="146304" numCol="1" anchor="ctr">
                <a:noAutofit/>
              </a:bodyPr>
              <a:lstStyle/>
              <a:p>
                <a:pPr algn="ctr" defTabSz="914400"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sp>
            <p:nvSpPr>
              <p:cNvPr id="254" name="Shape 254"/>
              <p:cNvSpPr/>
              <p:nvPr/>
            </p:nvSpPr>
            <p:spPr>
              <a:xfrm>
                <a:off x="105452" y="55239"/>
                <a:ext cx="509177" cy="609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914400">
                  <a:defRPr sz="4000">
                    <a:solidFill>
                      <a:srgbClr val="FFFFFF"/>
                    </a:solidFill>
                    <a:latin typeface="Segoe UI Light"/>
                    <a:ea typeface="Segoe UI Light"/>
                    <a:cs typeface="Segoe UI Light"/>
                    <a:sym typeface="Segoe UI Light"/>
                  </a:defRPr>
                </a:lvl1pPr>
              </a:lstStyle>
              <a:p>
                <a:r>
                  <a:t>6</a:t>
                </a:r>
              </a:p>
            </p:txBody>
          </p:sp>
        </p:grpSp>
      </p:grpSp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dirty="0"/>
              <a:t>Agenda</a:t>
            </a:r>
            <a:r>
              <a:rPr lang="en-US" dirty="0"/>
              <a:t> - dbatools</a:t>
            </a:r>
            <a:endParaRPr dirty="0"/>
          </a:p>
        </p:txBody>
      </p:sp>
      <p:sp>
        <p:nvSpPr>
          <p:cNvPr id="3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3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0612086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t>whoami</a:t>
            </a:r>
          </a:p>
        </p:txBody>
      </p:sp>
      <p:sp>
        <p:nvSpPr>
          <p:cNvPr id="264" name="Shape 264"/>
          <p:cNvSpPr/>
          <p:nvPr/>
        </p:nvSpPr>
        <p:spPr>
          <a:xfrm>
            <a:off x="1932402" y="4072875"/>
            <a:ext cx="2664300" cy="1296003"/>
          </a:xfrm>
          <a:prstGeom prst="rect">
            <a:avLst/>
          </a:prstGeom>
          <a:solidFill>
            <a:srgbClr val="19BFE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algn="ctr" defTabSz="914400">
              <a:defRPr sz="16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grpSp>
        <p:nvGrpSpPr>
          <p:cNvPr id="269" name="Group 269"/>
          <p:cNvGrpSpPr/>
          <p:nvPr/>
        </p:nvGrpSpPr>
        <p:grpSpPr>
          <a:xfrm>
            <a:off x="1913470" y="2560707"/>
            <a:ext cx="1378498" cy="1296003"/>
            <a:chOff x="0" y="0"/>
            <a:chExt cx="1378497" cy="1296001"/>
          </a:xfrm>
        </p:grpSpPr>
        <p:sp>
          <p:nvSpPr>
            <p:cNvPr id="265" name="Shape 265"/>
            <p:cNvSpPr/>
            <p:nvPr/>
          </p:nvSpPr>
          <p:spPr>
            <a:xfrm>
              <a:off x="-1" y="-1"/>
              <a:ext cx="1378499" cy="1296003"/>
            </a:xfrm>
            <a:prstGeom prst="rect">
              <a:avLst/>
            </a:prstGeom>
            <a:solidFill>
              <a:srgbClr val="107C10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1F497D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grpSp>
          <p:nvGrpSpPr>
            <p:cNvPr id="268" name="Group 268"/>
            <p:cNvGrpSpPr/>
            <p:nvPr/>
          </p:nvGrpSpPr>
          <p:grpSpPr>
            <a:xfrm>
              <a:off x="335326" y="315249"/>
              <a:ext cx="707847" cy="665503"/>
              <a:chOff x="0" y="0"/>
              <a:chExt cx="707845" cy="665502"/>
            </a:xfrm>
          </p:grpSpPr>
          <p:sp>
            <p:nvSpPr>
              <p:cNvPr id="266" name="Shape 266"/>
              <p:cNvSpPr/>
              <p:nvPr/>
            </p:nvSpPr>
            <p:spPr>
              <a:xfrm>
                <a:off x="0" y="-1"/>
                <a:ext cx="707846" cy="665503"/>
              </a:xfrm>
              <a:prstGeom prst="rect">
                <a:avLst/>
              </a:prstGeom>
              <a:solidFill>
                <a:srgbClr val="000000">
                  <a:alpha val="0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146304" tIns="146304" rIns="146304" bIns="146304" numCol="1" anchor="t">
                <a:noAutofit/>
              </a:bodyPr>
              <a:lstStyle/>
              <a:p>
                <a:pPr>
                  <a:defRPr>
                    <a:latin typeface="Segoe UI Semilight"/>
                    <a:ea typeface="Segoe UI Semilight"/>
                    <a:cs typeface="Segoe UI Semilight"/>
                    <a:sym typeface="Segoe UI Semilight"/>
                  </a:defRPr>
                </a:pPr>
                <a:endParaRPr/>
              </a:p>
            </p:txBody>
          </p:sp>
          <p:pic>
            <p:nvPicPr>
              <p:cNvPr id="267" name="image4.png"/>
              <p:cNvPicPr>
                <a:picLocks noChangeAspect="1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0" y="-1"/>
                <a:ext cx="707846" cy="665504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</p:grpSp>
      <p:grpSp>
        <p:nvGrpSpPr>
          <p:cNvPr id="272" name="Group 272"/>
          <p:cNvGrpSpPr/>
          <p:nvPr/>
        </p:nvGrpSpPr>
        <p:grpSpPr>
          <a:xfrm>
            <a:off x="3219955" y="2560707"/>
            <a:ext cx="2664300" cy="1296005"/>
            <a:chOff x="0" y="-1"/>
            <a:chExt cx="2664299" cy="1296004"/>
          </a:xfrm>
        </p:grpSpPr>
        <p:sp>
          <p:nvSpPr>
            <p:cNvPr id="270" name="Shape 270"/>
            <p:cNvSpPr/>
            <p:nvPr/>
          </p:nvSpPr>
          <p:spPr>
            <a:xfrm>
              <a:off x="-1" y="-2"/>
              <a:ext cx="2664300" cy="1296005"/>
            </a:xfrm>
            <a:prstGeom prst="rect">
              <a:avLst/>
            </a:prstGeom>
            <a:solidFill>
              <a:srgbClr val="107C10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 sz="1600"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-1" y="322879"/>
              <a:ext cx="2664300" cy="650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/>
                <a:t>Email:</a:t>
              </a:r>
              <a:br>
                <a:rPr dirty="0"/>
              </a:br>
              <a:r>
                <a:rPr dirty="0"/>
                <a:t>clemaire@gmail.com</a:t>
              </a:r>
            </a:p>
          </p:txBody>
        </p:sp>
      </p:grpSp>
      <p:pic>
        <p:nvPicPr>
          <p:cNvPr id="273" name="image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182774" y="2560852"/>
            <a:ext cx="1296002" cy="1296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76" name="Group 276"/>
          <p:cNvGrpSpPr/>
          <p:nvPr/>
        </p:nvGrpSpPr>
        <p:grpSpPr>
          <a:xfrm>
            <a:off x="7478771" y="2560707"/>
            <a:ext cx="2664300" cy="1296005"/>
            <a:chOff x="0" y="-1"/>
            <a:chExt cx="2664299" cy="1296004"/>
          </a:xfrm>
        </p:grpSpPr>
        <p:sp>
          <p:nvSpPr>
            <p:cNvPr id="274" name="Shape 274"/>
            <p:cNvSpPr/>
            <p:nvPr/>
          </p:nvSpPr>
          <p:spPr>
            <a:xfrm>
              <a:off x="-1" y="-2"/>
              <a:ext cx="2664300" cy="1296005"/>
            </a:xfrm>
            <a:prstGeom prst="rect">
              <a:avLst/>
            </a:prstGeom>
            <a:solidFill>
              <a:srgbClr val="006699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-1" y="322879"/>
              <a:ext cx="2664300" cy="6502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/>
                <a:t>Profile:</a:t>
              </a:r>
              <a:endParaRPr dirty="0">
                <a:solidFill>
                  <a:srgbClr val="000000"/>
                </a:solidFill>
                <a:latin typeface="Segoe UI Semilight"/>
                <a:ea typeface="Segoe UI Semilight"/>
                <a:cs typeface="Segoe UI Semilight"/>
                <a:sym typeface="Segoe UI Semilight"/>
              </a:endParaRPr>
            </a:p>
            <a:p>
              <a:pPr algn="ctr" defTabSz="914400">
                <a:defRPr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rPr>
                <a:t>Chrissy LeMaire</a:t>
              </a:r>
              <a:endParaRPr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hlinkClick r:id="rId5"/>
              </a:endParaRPr>
            </a:p>
          </p:txBody>
        </p:sp>
      </p:grpSp>
      <p:pic>
        <p:nvPicPr>
          <p:cNvPr id="277" name="image6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182774" y="4072875"/>
            <a:ext cx="1296002" cy="1296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80" name="Group 280"/>
          <p:cNvGrpSpPr/>
          <p:nvPr/>
        </p:nvGrpSpPr>
        <p:grpSpPr>
          <a:xfrm>
            <a:off x="7478772" y="4072875"/>
            <a:ext cx="2664300" cy="1296005"/>
            <a:chOff x="0" y="0"/>
            <a:chExt cx="2664299" cy="1296004"/>
          </a:xfrm>
        </p:grpSpPr>
        <p:sp>
          <p:nvSpPr>
            <p:cNvPr id="278" name="Shape 278"/>
            <p:cNvSpPr/>
            <p:nvPr/>
          </p:nvSpPr>
          <p:spPr>
            <a:xfrm>
              <a:off x="-1" y="-1"/>
              <a:ext cx="2664301" cy="1296006"/>
            </a:xfrm>
            <a:prstGeom prst="rect">
              <a:avLst/>
            </a:prstGeom>
            <a:solidFill>
              <a:srgbClr val="464543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-1" y="43480"/>
              <a:ext cx="2664301" cy="12090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/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/>
                <a:t>Tech:</a:t>
              </a:r>
              <a:endParaRPr dirty="0">
                <a:solidFill>
                  <a:srgbClr val="000000"/>
                </a:solidFill>
                <a:latin typeface="Segoe UI Semilight"/>
                <a:ea typeface="Segoe UI Semilight"/>
                <a:cs typeface="Segoe UI Semilight"/>
                <a:sym typeface="Segoe UI Semilight"/>
              </a:endParaRPr>
            </a:p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>
                  <a:uFill>
                    <a:solidFill>
                      <a:srgbClr val="FFFFFF"/>
                    </a:solidFill>
                  </a:uFill>
                </a:rPr>
                <a:t>netnerds.net</a:t>
              </a:r>
              <a:r>
                <a:rPr lang="en-US" dirty="0">
                  <a:uFill>
                    <a:solidFill>
                      <a:srgbClr val="FFFFFF"/>
                    </a:solidFill>
                  </a:uFill>
                </a:rPr>
                <a:t>, dbatools.io</a:t>
              </a:r>
              <a:endParaRPr dirty="0">
                <a:uFill>
                  <a:solidFill>
                    <a:srgbClr val="FFFFFF"/>
                  </a:solidFill>
                </a:uFill>
                <a:hlinkClick r:id="rId7"/>
              </a:endParaRPr>
            </a:p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/>
                <a:t>Food:</a:t>
              </a:r>
              <a:endParaRPr dirty="0">
                <a:solidFill>
                  <a:srgbClr val="000000"/>
                </a:solidFill>
                <a:latin typeface="Segoe UI Semilight"/>
                <a:ea typeface="Segoe UI Semilight"/>
                <a:cs typeface="Segoe UI Semilight"/>
                <a:sym typeface="Segoe UI Semilight"/>
              </a:endParaRPr>
            </a:p>
            <a:p>
              <a:pPr algn="ctr" defTabSz="914400">
                <a:defRPr>
                  <a:solidFill>
                    <a:srgbClr val="FFFFFF"/>
                  </a:solidFill>
                  <a:latin typeface="Segoe UI Light"/>
                  <a:ea typeface="Segoe UI Light"/>
                  <a:cs typeface="Segoe UI Light"/>
                  <a:sym typeface="Segoe UI Light"/>
                </a:defRPr>
              </a:pPr>
              <a:r>
                <a:rPr dirty="0">
                  <a:solidFill>
                    <a:schemeClr val="bg1"/>
                  </a:solidFill>
                  <a:uFill>
                    <a:solidFill>
                      <a:srgbClr val="FFFFFF"/>
                    </a:solidFill>
                  </a:uFill>
                </a:rPr>
                <a:t>RealCajunRecipes.com</a:t>
              </a:r>
              <a:endParaRPr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hlinkClick r:id="rId8"/>
              </a:endParaRPr>
            </a:p>
          </p:txBody>
        </p:sp>
      </p:grpSp>
      <p:grpSp>
        <p:nvGrpSpPr>
          <p:cNvPr id="283" name="Group 283"/>
          <p:cNvGrpSpPr/>
          <p:nvPr/>
        </p:nvGrpSpPr>
        <p:grpSpPr>
          <a:xfrm>
            <a:off x="2956639" y="4072873"/>
            <a:ext cx="2918192" cy="1296006"/>
            <a:chOff x="-1" y="-2"/>
            <a:chExt cx="2918191" cy="1296005"/>
          </a:xfrm>
        </p:grpSpPr>
        <p:sp>
          <p:nvSpPr>
            <p:cNvPr id="281" name="Shape 281"/>
            <p:cNvSpPr/>
            <p:nvPr/>
          </p:nvSpPr>
          <p:spPr>
            <a:xfrm>
              <a:off x="-1" y="-2"/>
              <a:ext cx="2918191" cy="1296005"/>
            </a:xfrm>
            <a:prstGeom prst="rect">
              <a:avLst/>
            </a:prstGeom>
            <a:solidFill>
              <a:srgbClr val="19BFE5"/>
            </a:solidFill>
            <a:ln w="12700" cap="flat">
              <a:noFill/>
              <a:miter lim="400000"/>
            </a:ln>
            <a:effectLst/>
          </p:spPr>
          <p:txBody>
            <a:bodyPr wrap="square" lIns="146304" tIns="146304" rIns="146304" bIns="146304" numCol="1" anchor="ctr">
              <a:noAutofit/>
            </a:bodyPr>
            <a:lstStyle/>
            <a:p>
              <a:pPr algn="ctr" defTabSz="914400">
                <a:defRPr>
                  <a:latin typeface="Segoe UI Semilight"/>
                  <a:ea typeface="Segoe UI Semilight"/>
                  <a:cs typeface="Segoe UI Semilight"/>
                  <a:sym typeface="Segoe UI Semilight"/>
                </a:defRPr>
              </a:pPr>
              <a:r>
                <a:rPr lang="en-US" sz="2400" dirty="0">
                  <a:solidFill>
                    <a:schemeClr val="bg1"/>
                  </a:solidFill>
                </a:rPr>
                <a:t>@cl</a:t>
              </a:r>
              <a:endParaRPr sz="2400" dirty="0">
                <a:solidFill>
                  <a:schemeClr val="bg1"/>
                </a:solidFill>
              </a:endParaRPr>
            </a:p>
          </p:txBody>
        </p:sp>
        <p:sp>
          <p:nvSpPr>
            <p:cNvPr id="282" name="Shape 282"/>
            <p:cNvSpPr/>
            <p:nvPr/>
          </p:nvSpPr>
          <p:spPr>
            <a:xfrm>
              <a:off x="-1" y="418129"/>
              <a:ext cx="2918191" cy="4597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 defTabSz="914400">
                <a:defRPr sz="2400" u="sng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Segoe UI Light"/>
                  <a:ea typeface="Segoe UI Light"/>
                  <a:cs typeface="Segoe UI Light"/>
                  <a:sym typeface="Segoe UI Light"/>
                  <a:hlinkClick r:id="rId9"/>
                </a:defRPr>
              </a:lvl1pPr>
            </a:lstStyle>
            <a:p>
              <a:pPr>
                <a:defRPr u="none">
                  <a:uFillTx/>
                </a:defRPr>
              </a:pPr>
              <a:endParaRPr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hlinkClick r:id="rId9"/>
              </a:endParaRPr>
            </a:p>
          </p:txBody>
        </p:sp>
      </p:grpSp>
      <p:pic>
        <p:nvPicPr>
          <p:cNvPr id="284" name="image7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2067972" y="4072875"/>
            <a:ext cx="1296003" cy="1296002"/>
          </a:xfrm>
          <a:prstGeom prst="rect">
            <a:avLst/>
          </a:prstGeom>
          <a:ln w="12700">
            <a:miter lim="400000"/>
          </a:ln>
        </p:spPr>
      </p:pic>
      <p:sp>
        <p:nvSpPr>
          <p:cNvPr id="285" name="Shape 285"/>
          <p:cNvSpPr/>
          <p:nvPr/>
        </p:nvSpPr>
        <p:spPr>
          <a:xfrm>
            <a:off x="1932402" y="1317506"/>
            <a:ext cx="7920882" cy="777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 algn="ctr">
              <a:defRPr sz="15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dirty="0"/>
              <a:t>Chrissy LeMaire, Microsoft PowerShell MVP</a:t>
            </a:r>
            <a:endParaRPr dirty="0">
              <a:solidFill>
                <a:srgbClr val="000000"/>
              </a:solidFill>
            </a:endParaRPr>
          </a:p>
          <a:p>
            <a:pPr algn="ctr">
              <a:defRPr sz="15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dirty="0"/>
              <a:t>Sr. Systems Engineer/DBA for General Dynamics IT at NATO Special Ops HQ in Belgium</a:t>
            </a:r>
            <a:endParaRPr dirty="0">
              <a:solidFill>
                <a:srgbClr val="000000"/>
              </a:solidFill>
            </a:endParaRPr>
          </a:p>
          <a:p>
            <a:pPr algn="ctr">
              <a:defRPr sz="15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dirty="0"/>
              <a:t>SQL Server since 1999 and PowerShell since 2005</a:t>
            </a:r>
          </a:p>
        </p:txBody>
      </p:sp>
      <p:sp>
        <p:nvSpPr>
          <p:cNvPr id="2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2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2078923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440"/>
          <p:cNvSpPr txBox="1">
            <a:spLocks/>
          </p:cNvSpPr>
          <p:nvPr/>
        </p:nvSpPr>
        <p:spPr>
          <a:xfrm>
            <a:off x="266249" y="265404"/>
            <a:ext cx="11883829" cy="9461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t">
            <a:normAutofit/>
          </a:bodyPr>
          <a:lstStyle>
            <a:lvl1pPr marL="0" marR="0" indent="0" algn="l" defTabSz="932563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 b="0" i="0" u="none" strike="noStrike" cap="none" spc="-200" baseline="0">
                <a:ln>
                  <a:noFill/>
                </a:ln>
                <a:solidFill>
                  <a:schemeClr val="accent5"/>
                </a:solidFill>
                <a:uFillTx/>
                <a:latin typeface="Segoe UI Light"/>
                <a:ea typeface="Segoe UI Light"/>
                <a:cs typeface="Segoe UI Light"/>
                <a:sym typeface="Segoe UI Light"/>
              </a:defRPr>
            </a:lvl1pPr>
            <a:lvl2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2pPr>
            <a:lvl3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3pPr>
            <a:lvl4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4pPr>
            <a:lvl5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5pPr>
            <a:lvl6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6pPr>
            <a:lvl7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7pPr>
            <a:lvl8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8pPr>
            <a:lvl9pPr marL="0" marR="0" indent="0" algn="l" defTabSz="931316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hangingPunct="1"/>
            <a:r>
              <a:rPr lang="en-US" dirty="0"/>
              <a:t>        </a:t>
            </a:r>
            <a:r>
              <a:rPr lang="en-US" dirty="0" err="1"/>
              <a:t>dbatools</a:t>
            </a:r>
            <a:endParaRPr lang="en-US" dirty="0"/>
          </a:p>
        </p:txBody>
      </p:sp>
      <p:pic>
        <p:nvPicPr>
          <p:cNvPr id="29" name="image19.png" descr="https://camo.githubusercontent.com/8c93ea16603184bd5a75fe4da5647891e23ed8e1/68747470733a2f2f626c6f672e6e65746e657264732e6e65742f77702d636f6e74656e742f75706c6f6164732f323031362f30352f646261746f6f6c732e706e6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93" y="141827"/>
            <a:ext cx="1014859" cy="1014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758" y="1335126"/>
            <a:ext cx="9571546" cy="4838281"/>
          </a:xfrm>
          <a:prstGeom prst="rect">
            <a:avLst/>
          </a:prstGeom>
        </p:spPr>
      </p:pic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System Requirements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532101" y="1491732"/>
            <a:ext cx="5126576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Minimum</a:t>
            </a:r>
            <a:br>
              <a:rPr lang="en-US" sz="3200" b="1" u="sng" dirty="0"/>
            </a:b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PowerShell v3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Management Studio 2008 R2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2000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583841" y="1451976"/>
            <a:ext cx="563466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Recommended</a:t>
            </a:r>
            <a:br>
              <a:rPr lang="en-US" sz="3200" b="1" u="sng" dirty="0"/>
            </a:b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Client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PowerShell v5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Management Studio 2012+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Server</a:t>
            </a:r>
          </a:p>
          <a:p>
            <a:pPr marL="342900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000" dirty="0"/>
              <a:t>SQL Server 2005+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 marL="342900" lvl="3" indent="-3429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dirty="0"/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595283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Install is easy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532101" y="1491732"/>
            <a:ext cx="11116560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PowerShell Gallery</a:t>
            </a:r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endParaRPr lang="en-US" sz="24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Install-Module </a:t>
            </a:r>
            <a:r>
              <a:rPr lang="en-US" sz="2400" dirty="0" err="1"/>
              <a:t>dbatools</a:t>
            </a:r>
            <a:r>
              <a:rPr lang="en-US" sz="2400" dirty="0"/>
              <a:t> –Scope </a:t>
            </a:r>
            <a:r>
              <a:rPr lang="en-US" sz="2400" dirty="0" err="1"/>
              <a:t>CurrentUser</a:t>
            </a:r>
            <a:br>
              <a:rPr lang="en-US" sz="2000" dirty="0"/>
            </a:br>
            <a:endParaRPr lang="en-US" sz="20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3200" b="1" u="sng" dirty="0"/>
              <a:t>GitHub – dbatools.io/</a:t>
            </a:r>
            <a:r>
              <a:rPr lang="en-US" sz="3200" b="1" u="sng" dirty="0" err="1"/>
              <a:t>git</a:t>
            </a:r>
            <a:endParaRPr lang="en-US" sz="3200" b="1" u="sng" dirty="0"/>
          </a:p>
          <a:p>
            <a:pPr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Invoke-Expression (Invoke-</a:t>
            </a:r>
            <a:r>
              <a:rPr lang="en-US" sz="2400" dirty="0" err="1"/>
              <a:t>WebRequest</a:t>
            </a:r>
            <a:r>
              <a:rPr lang="en-US" sz="2400" dirty="0"/>
              <a:t> https://dbatools.io/in)</a:t>
            </a:r>
          </a:p>
          <a:p>
            <a:pPr marL="457200" indent="-457200">
              <a:buFont typeface="Arial" panose="020B0604020202020204" pitchFamily="34" charset="0"/>
              <a:buChar char="•"/>
              <a:defRPr sz="2400">
                <a:latin typeface="Segoe UI Semilight"/>
                <a:ea typeface="Segoe UI Semilight"/>
                <a:cs typeface="Segoe UI Semilight"/>
                <a:sym typeface="Segoe UI Semilight"/>
              </a:defRPr>
            </a:pPr>
            <a:r>
              <a:rPr lang="en-US" sz="2400" dirty="0"/>
              <a:t>Clone repo found at dbatools.io/</a:t>
            </a:r>
            <a:r>
              <a:rPr lang="en-US" sz="2400" dirty="0" err="1"/>
              <a:t>git</a:t>
            </a:r>
            <a:r>
              <a:rPr lang="en-US" sz="2400" dirty="0"/>
              <a:t>, Import-Module </a:t>
            </a:r>
            <a:r>
              <a:rPr lang="en-US" sz="2400" dirty="0" err="1"/>
              <a:t>dbatools</a:t>
            </a:r>
            <a:br>
              <a:rPr lang="en-US" sz="2000" dirty="0"/>
            </a:br>
            <a:endParaRPr lang="en-US" sz="2000" b="1" u="sng" dirty="0"/>
          </a:p>
        </p:txBody>
      </p:sp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9469792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>
            <a:spLocks noGrp="1"/>
          </p:cNvSpPr>
          <p:nvPr>
            <p:ph type="title"/>
          </p:nvPr>
        </p:nvSpPr>
        <p:spPr>
          <a:xfrm>
            <a:off x="266249" y="265404"/>
            <a:ext cx="11883829" cy="946145"/>
          </a:xfrm>
          <a:prstGeom prst="rect">
            <a:avLst/>
          </a:prstGeom>
        </p:spPr>
        <p:txBody>
          <a:bodyPr lIns="0" tIns="0" rIns="0" bIns="0"/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See?</a:t>
            </a:r>
            <a:endParaRPr dirty="0"/>
          </a:p>
        </p:txBody>
      </p:sp>
      <p:pic>
        <p:nvPicPr>
          <p:cNvPr id="4" name="install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26315" y="1063256"/>
            <a:ext cx="9016431" cy="5063830"/>
          </a:xfrm>
          <a:prstGeom prst="rect">
            <a:avLst/>
          </a:prstGeom>
        </p:spPr>
      </p:pic>
      <p:sp>
        <p:nvSpPr>
          <p:cNvPr id="6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7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918699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7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Shape 451"/>
          <p:cNvSpPr>
            <a:spLocks noGrp="1"/>
          </p:cNvSpPr>
          <p:nvPr>
            <p:ph type="title"/>
          </p:nvPr>
        </p:nvSpPr>
        <p:spPr>
          <a:xfrm>
            <a:off x="266249" y="291530"/>
            <a:ext cx="11883829" cy="946145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4800" spc="-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Support</a:t>
            </a:r>
            <a:endParaRPr dirty="0"/>
          </a:p>
        </p:txBody>
      </p:sp>
      <p:sp>
        <p:nvSpPr>
          <p:cNvPr id="454" name="Shape 454"/>
          <p:cNvSpPr/>
          <p:nvPr/>
        </p:nvSpPr>
        <p:spPr>
          <a:xfrm>
            <a:off x="266249" y="265404"/>
            <a:ext cx="11883829" cy="16548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38" tIns="91438" rIns="91438" bIns="91438">
            <a:spAutoFit/>
          </a:bodyPr>
          <a:lstStyle>
            <a:lvl1pPr defTabSz="932563">
              <a:lnSpc>
                <a:spcPct val="90000"/>
              </a:lnSpc>
              <a:defRPr sz="5100" spc="-102">
                <a:solidFill>
                  <a:schemeClr val="accent1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lvl1pPr>
          </a:lstStyle>
          <a:p>
            <a:br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530087" y="1376422"/>
            <a:ext cx="1018668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SQL Server 2000 – </a:t>
            </a:r>
            <a:r>
              <a:rPr lang="en-US" sz="3600" dirty="0" err="1"/>
              <a:t>vNext</a:t>
            </a:r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Express – Datacenter Edition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Clustered and stand-alone instances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Windows and SQL authentication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Default and named instances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Multiple instances on one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Auto-populated parameters for command-line completion (think -Databases and -Logins)</a:t>
            </a:r>
          </a:p>
        </p:txBody>
      </p:sp>
      <p:sp>
        <p:nvSpPr>
          <p:cNvPr id="7" name="Shape 263"/>
          <p:cNvSpPr/>
          <p:nvPr/>
        </p:nvSpPr>
        <p:spPr>
          <a:xfrm>
            <a:off x="2647" y="6456414"/>
            <a:ext cx="12433828" cy="548408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146304" tIns="146304" rIns="146304" bIns="146304" anchor="ctr"/>
          <a:lstStyle/>
          <a:p>
            <a:pPr defTabSz="776329">
              <a:lnSpc>
                <a:spcPct val="90000"/>
              </a:lnSpc>
              <a:defRPr sz="2400">
                <a:ln w="9525">
                  <a:solidFill>
                    <a:srgbClr val="FFFFFF">
                      <a:alpha val="0"/>
                    </a:srgbClr>
                  </a:solidFill>
                </a:ln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/>
          </a:p>
        </p:txBody>
      </p:sp>
      <p:sp>
        <p:nvSpPr>
          <p:cNvPr id="8" name="Shape 255"/>
          <p:cNvSpPr/>
          <p:nvPr/>
        </p:nvSpPr>
        <p:spPr>
          <a:xfrm>
            <a:off x="1" y="6583298"/>
            <a:ext cx="12433300" cy="2994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ctr" defTabSz="914400">
              <a:spcBef>
                <a:spcPts val="300"/>
              </a:spcBef>
              <a:defRPr sz="130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 err="1"/>
              <a:t>dbatools.io</a:t>
            </a:r>
            <a:r>
              <a:rPr lang="en-US" dirty="0"/>
              <a:t>   |   dbareports.io   |   sqlps.io   |   </a:t>
            </a:r>
            <a:r>
              <a:rPr lang="en-US" dirty="0" err="1"/>
              <a:t>sqlps.io</a:t>
            </a:r>
            <a:r>
              <a:rPr lang="en-US" dirty="0"/>
              <a:t>/slack  |  </a:t>
            </a:r>
            <a:r>
              <a:rPr lang="en-US" dirty="0" err="1"/>
              <a:t>sqlps.io</a:t>
            </a:r>
            <a:r>
              <a:rPr lang="en-US" dirty="0"/>
              <a:t>/</a:t>
            </a:r>
            <a:r>
              <a:rPr lang="en-US" dirty="0" err="1"/>
              <a:t>vienna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6139834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50505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8D7"/>
      </a:accent1>
      <a:accent2>
        <a:srgbClr val="002050"/>
      </a:accent2>
      <a:accent3>
        <a:srgbClr val="643BCD"/>
      </a:accent3>
      <a:accent4>
        <a:srgbClr val="ABABAB"/>
      </a:accent4>
      <a:accent5>
        <a:srgbClr val="505050"/>
      </a:accent5>
      <a:accent6>
        <a:srgbClr val="FFB900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146304" tIns="146304" rIns="146304" bIns="146304" numCol="1" spcCol="38100" rtlCol="0" anchor="t">
        <a:spAutoFit/>
      </a:bodyPr>
      <a:lstStyle>
        <a:defPPr marL="0" marR="0" indent="0" algn="l" defTabSz="932742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chemeClr val="accent5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4055</TotalTime>
  <Words>824</Words>
  <Application>Microsoft Office PowerPoint</Application>
  <PresentationFormat>Custom</PresentationFormat>
  <Paragraphs>135</Paragraphs>
  <Slides>22</Slides>
  <Notes>19</Notes>
  <HiddenSlides>0</HiddenSlides>
  <MMClips>6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Helvetica</vt:lpstr>
      <vt:lpstr>Helvetica Neue</vt:lpstr>
      <vt:lpstr>Segoe UI Light</vt:lpstr>
      <vt:lpstr>Segoe UI Semilight</vt:lpstr>
      <vt:lpstr>Wingdings</vt:lpstr>
      <vt:lpstr>Default</vt:lpstr>
      <vt:lpstr>PowerShell  ❤ SQL Server Building the Modern DBA’s Toolset</vt:lpstr>
      <vt:lpstr>-WhatIf SQL Server Migrations went more like this…</vt:lpstr>
      <vt:lpstr>Agenda - dbatools</vt:lpstr>
      <vt:lpstr>whoami</vt:lpstr>
      <vt:lpstr>PowerPoint Presentation</vt:lpstr>
      <vt:lpstr>System Requirements</vt:lpstr>
      <vt:lpstr>Install is easy</vt:lpstr>
      <vt:lpstr>See?</vt:lpstr>
      <vt:lpstr>Support</vt:lpstr>
      <vt:lpstr>Support</vt:lpstr>
      <vt:lpstr>Start-SqlMigration</vt:lpstr>
      <vt:lpstr>Start-SqlMigration</vt:lpstr>
      <vt:lpstr> </vt:lpstr>
      <vt:lpstr>dbareports.io</vt:lpstr>
      <vt:lpstr>whoami</vt:lpstr>
      <vt:lpstr>dbareports.io</vt:lpstr>
      <vt:lpstr>Join us! - dbatools.io/slack</vt:lpstr>
      <vt:lpstr>Join us! – github.com/sqlcollaboratve</vt:lpstr>
      <vt:lpstr>Community got us feelin’ like</vt:lpstr>
      <vt:lpstr>Review</vt:lpstr>
      <vt:lpstr>How to Get-Help</vt:lpstr>
      <vt:lpstr>Our Sponsors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DBA</dc:title>
  <dc:creator>ctrlb</dc:creator>
  <cp:lastModifiedBy>SQL DBA</cp:lastModifiedBy>
  <cp:revision>177</cp:revision>
  <dcterms:modified xsi:type="dcterms:W3CDTF">2017-02-08T20:55:05Z</dcterms:modified>
</cp:coreProperties>
</file>